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9" r:id="rId4"/>
    <p:sldId id="266" r:id="rId5"/>
    <p:sldId id="268" r:id="rId6"/>
    <p:sldId id="271" r:id="rId7"/>
    <p:sldId id="273" r:id="rId8"/>
    <p:sldId id="262" r:id="rId9"/>
    <p:sldId id="263" r:id="rId10"/>
    <p:sldId id="261" r:id="rId11"/>
    <p:sldId id="264" r:id="rId12"/>
    <p:sldId id="270" r:id="rId13"/>
    <p:sldId id="274" r:id="rId14"/>
    <p:sldId id="272" r:id="rId15"/>
    <p:sldId id="26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ritannic Bold" panose="020B090306070302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476B2"/>
    <a:srgbClr val="9D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5" autoAdjust="0"/>
  </p:normalViewPr>
  <p:slideViewPr>
    <p:cSldViewPr>
      <p:cViewPr varScale="1">
        <p:scale>
          <a:sx n="17" d="100"/>
          <a:sy n="17" d="100"/>
        </p:scale>
        <p:origin x="-10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9D7BA-65ED-4F8E-8949-1D3D68D439F5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EEB0-9671-4C0A-893D-A7AB7FD3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D32C-CC56-4051-9772-84177CC6CAA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9CCC-307C-4ECA-9277-51E8B9D0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9CCC-307C-4ECA-9277-51E8B9D0E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820-F0AF-4E82-86F1-F2179AA4238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tewill@illinois.ed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illinois.edu/katewi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14838">
            <a:off x="-911604" y="2268621"/>
            <a:ext cx="10972800" cy="2362200"/>
          </a:xfrm>
          <a:prstGeom prst="rect">
            <a:avLst/>
          </a:prstGeom>
          <a:solidFill>
            <a:srgbClr val="9D9F3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5638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Thursday, March 27 1-3 pm EST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National Telecommunications and Information Administration (NTIA) Webinar</a:t>
            </a: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4860925" algn="l"/>
              </a:tabLst>
            </a:pPr>
            <a:r>
              <a:rPr lang="en-US" sz="41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Metrics </a:t>
            </a:r>
            <a:r>
              <a:rPr lang="en-US" sz="4100" dirty="0">
                <a:solidFill>
                  <a:schemeClr val="tx1"/>
                </a:solidFill>
                <a:latin typeface="Britannic Bold" panose="020B0903060703020204" pitchFamily="34" charset="0"/>
              </a:rPr>
              <a:t>for </a:t>
            </a:r>
            <a:r>
              <a:rPr lang="en-US" sz="41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Research &amp; Evaluation </a:t>
            </a:r>
            <a:r>
              <a:rPr lang="en-US" sz="4100" dirty="0">
                <a:solidFill>
                  <a:schemeClr val="tx1"/>
                </a:solidFill>
                <a:latin typeface="Britannic Bold" panose="020B0903060703020204" pitchFamily="34" charset="0"/>
              </a:rPr>
              <a:t>of </a:t>
            </a:r>
            <a:endParaRPr lang="en-US" sz="41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>
              <a:spcBef>
                <a:spcPts val="0"/>
              </a:spcBef>
              <a:tabLst>
                <a:tab pos="4860925" algn="l"/>
              </a:tabLst>
            </a:pPr>
            <a:r>
              <a:rPr lang="en-US" sz="8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BTOP and Beyond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Kate Williams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University of Illinois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32" y="5626768"/>
            <a:ext cx="1860433" cy="1143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" y="5646824"/>
            <a:ext cx="8845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echicago.illinois.edu/CyberNavLOGO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4156" y="4495800"/>
            <a:ext cx="2362200" cy="2348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410200" cy="266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 smtClean="0">
                <a:latin typeface="Britannic Bold" panose="020B0903060703020204" pitchFamily="34" charset="0"/>
              </a:rPr>
              <a:t>2. </a:t>
            </a:r>
            <a:r>
              <a:rPr lang="en-US" sz="4000" b="1" dirty="0"/>
              <a:t>LITERACY = </a:t>
            </a:r>
            <a:r>
              <a:rPr lang="en-US" sz="4000" b="1" dirty="0" smtClean="0"/>
              <a:t>Skills, yes, plus </a:t>
            </a:r>
            <a:r>
              <a:rPr lang="en-US" sz="4000" b="1" dirty="0" err="1" smtClean="0"/>
              <a:t>cybernavigators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(or tech </a:t>
            </a:r>
            <a:r>
              <a:rPr lang="en-US" sz="4000" b="1" dirty="0"/>
              <a:t>volunteers) + community organizing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24902" r="12919" b="6190"/>
          <a:stretch/>
        </p:blipFill>
        <p:spPr bwMode="auto">
          <a:xfrm rot="231676">
            <a:off x="5088730" y="152400"/>
            <a:ext cx="4237739" cy="31292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1" r="134"/>
          <a:stretch/>
        </p:blipFill>
        <p:spPr>
          <a:xfrm rot="21408846">
            <a:off x="77291" y="2861885"/>
            <a:ext cx="6789420" cy="41154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23424" y="3320185"/>
            <a:ext cx="216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comics and logo, search the web for ‘</a:t>
            </a:r>
            <a:r>
              <a:rPr lang="en-US" b="1" dirty="0" err="1" smtClean="0"/>
              <a:t>Cybernavigator</a:t>
            </a:r>
            <a:r>
              <a:rPr lang="en-US" b="1" dirty="0" smtClean="0"/>
              <a:t> Stories’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chool.discoveryeducation.com/clipart/images/sm-came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55" y="5128182"/>
            <a:ext cx="1769083" cy="8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pPr>
              <a:tabLst>
                <a:tab pos="3324225" algn="l"/>
              </a:tabLst>
            </a:pPr>
            <a:r>
              <a:rPr lang="en-US" sz="6000" b="1" dirty="0" smtClean="0">
                <a:latin typeface="Britannic Bold" panose="020B0903060703020204" pitchFamily="34" charset="0"/>
              </a:rPr>
              <a:t>3. </a:t>
            </a:r>
            <a:r>
              <a:rPr lang="en-US" sz="4800" b="1" dirty="0" smtClean="0"/>
              <a:t>CONTENT = Email + Job hunting + Photos + Video </a:t>
            </a:r>
            <a:r>
              <a:rPr lang="en-US" sz="4800" b="1" dirty="0"/>
              <a:t>+</a:t>
            </a:r>
            <a:r>
              <a:rPr lang="en-US" sz="4800" b="1" dirty="0" smtClean="0"/>
              <a:t> Local &amp; Family history + Wikis + Health + eBooks…</a:t>
            </a:r>
            <a:endParaRPr lang="en-US" sz="4800" b="1" dirty="0"/>
          </a:p>
        </p:txBody>
      </p:sp>
      <p:pic>
        <p:nvPicPr>
          <p:cNvPr id="5" name="Picture 4" descr="http://localwiki.net/static/theme/img/logo.7325c8eae908.png"/>
          <p:cNvPicPr/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" y="2743200"/>
            <a:ext cx="1965789" cy="50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9104" r="78179" b="65672"/>
          <a:stretch/>
        </p:blipFill>
        <p:spPr bwMode="auto">
          <a:xfrm>
            <a:off x="7086600" y="5984521"/>
            <a:ext cx="1962150" cy="7972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46470"/>
            <a:ext cx="2394585" cy="65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/>
          <a:stretch/>
        </p:blipFill>
        <p:spPr bwMode="auto">
          <a:xfrm rot="21409367">
            <a:off x="2226357" y="2438529"/>
            <a:ext cx="3723909" cy="3480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http://upload.wikimedia.org/wikipedia/commons/0/00/Amazon_Kindle_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040">
            <a:off x="7841575" y="4103948"/>
            <a:ext cx="1077595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18750"/>
          <a:stretch/>
        </p:blipFill>
        <p:spPr bwMode="auto">
          <a:xfrm rot="223244">
            <a:off x="4535179" y="5907851"/>
            <a:ext cx="2599764" cy="94298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www.findagrave.com/icons2/findagravewhite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874">
            <a:off x="14694" y="6158304"/>
            <a:ext cx="2096024" cy="553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http://eblackcu.net/symposium/eblackcu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98" y="2583477"/>
            <a:ext cx="2981325" cy="95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news.utah.edu/wp-content/uploads/wikipedia_logo_det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19" y="3535977"/>
            <a:ext cx="1585558" cy="1620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U WIKI"/>
          <p:cNvPicPr/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9" y="3519935"/>
            <a:ext cx="4263949" cy="2169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2225"/>
            <a:ext cx="9144000" cy="14700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Metrics are a mapping from concepts to measurements …your metrics may differ</a:t>
            </a:r>
            <a:endParaRPr lang="en-US" sz="3800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899160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D9F3F"/>
                </a:solidFill>
              </a:rPr>
              <a:t>From the highest abstractions</a:t>
            </a:r>
            <a:br>
              <a:rPr lang="en-US" b="1" dirty="0" smtClean="0">
                <a:solidFill>
                  <a:srgbClr val="9D9F3F"/>
                </a:solidFill>
              </a:rPr>
            </a:br>
            <a:r>
              <a:rPr lang="en-US" b="1" dirty="0" smtClean="0">
                <a:solidFill>
                  <a:srgbClr val="9D9F3F"/>
                </a:solidFill>
              </a:rPr>
              <a:t>↓</a:t>
            </a:r>
            <a:br>
              <a:rPr lang="en-US" b="1" dirty="0" smtClean="0">
                <a:solidFill>
                  <a:srgbClr val="9D9F3F"/>
                </a:solidFill>
              </a:rPr>
            </a:br>
            <a:r>
              <a:rPr lang="en-US" b="1" dirty="0" smtClean="0">
                <a:solidFill>
                  <a:srgbClr val="9D9F3F"/>
                </a:solidFill>
              </a:rPr>
              <a:t>Sometimes through some intermediate abstractions</a:t>
            </a:r>
          </a:p>
          <a:p>
            <a:r>
              <a:rPr lang="en-US" b="1" dirty="0">
                <a:solidFill>
                  <a:srgbClr val="9D9F3F"/>
                </a:solidFill>
              </a:rPr>
              <a:t>↓ </a:t>
            </a:r>
            <a:r>
              <a:rPr lang="en-US" b="1" dirty="0" smtClean="0">
                <a:solidFill>
                  <a:srgbClr val="9D9F3F"/>
                </a:solidFill>
              </a:rPr>
              <a:t/>
            </a:r>
            <a:br>
              <a:rPr lang="en-US" b="1" dirty="0" smtClean="0">
                <a:solidFill>
                  <a:srgbClr val="9D9F3F"/>
                </a:solidFill>
              </a:rPr>
            </a:br>
            <a:r>
              <a:rPr lang="en-US" b="1" dirty="0" smtClean="0">
                <a:solidFill>
                  <a:srgbClr val="9D9F3F"/>
                </a:solidFill>
              </a:rPr>
              <a:t>To some concrete and measurable phenomenon</a:t>
            </a:r>
            <a:endParaRPr lang="en-US" b="1" dirty="0">
              <a:solidFill>
                <a:srgbClr val="9D9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From big concepts to measurements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IT support</a:t>
            </a:r>
          </a:p>
          <a:p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err="1" smtClean="0"/>
              <a:t>Cybernavigators</a:t>
            </a:r>
            <a:endParaRPr lang="en-US" dirty="0" smtClean="0"/>
          </a:p>
          <a:p>
            <a:pPr lvl="1"/>
            <a:r>
              <a:rPr lang="en-US" dirty="0" smtClean="0"/>
              <a:t>Community organizing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Many types</a:t>
            </a:r>
          </a:p>
          <a:p>
            <a:pPr lvl="1"/>
            <a:r>
              <a:rPr lang="en-US" dirty="0" smtClean="0"/>
              <a:t>Many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Software, hardware, #s?</a:t>
            </a:r>
          </a:p>
          <a:p>
            <a:pPr lvl="1"/>
            <a:r>
              <a:rPr lang="en-US" dirty="0" smtClean="0"/>
              <a:t>Speed, cost?</a:t>
            </a:r>
          </a:p>
          <a:p>
            <a:pPr lvl="1"/>
            <a:r>
              <a:rPr lang="en-US" dirty="0" smtClean="0"/>
              <a:t>How many, how nearby?</a:t>
            </a:r>
          </a:p>
          <a:p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Common queries?</a:t>
            </a:r>
          </a:p>
          <a:p>
            <a:pPr lvl="1"/>
            <a:r>
              <a:rPr lang="en-US" dirty="0" smtClean="0"/>
              <a:t>How many, how nearby?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rograms and people? BTOP and others?</a:t>
            </a:r>
          </a:p>
          <a:p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Local wiki?  Wikipedia?</a:t>
            </a:r>
          </a:p>
          <a:p>
            <a:pPr lvl="1"/>
            <a:r>
              <a:rPr lang="en-US" dirty="0" smtClean="0"/>
              <a:t>Ancestry?   Find-A-Grave?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457200" y="3048000"/>
            <a:ext cx="9982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381000" y="5029200"/>
            <a:ext cx="9982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457200" y="1219200"/>
            <a:ext cx="9982200" cy="76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1403230">
            <a:off x="236837" y="4169160"/>
            <a:ext cx="4652915" cy="3085161"/>
          </a:xfrm>
          <a:prstGeom prst="rect">
            <a:avLst/>
          </a:prstGeom>
          <a:solidFill>
            <a:srgbClr val="4476B2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Community organizations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Libraries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Public computing places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Other types of agencies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Grassroots volunteer-driven, or not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For profit, public, and/or non-profit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Technology oriented, e.g. broadband providers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Virtual, for instance localwiki.org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basic community organization: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Families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Dyads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individual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…or perhaps the relationships between these!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7298" r="5001" b="6156"/>
          <a:stretch/>
        </p:blipFill>
        <p:spPr>
          <a:xfrm rot="518635">
            <a:off x="4877057" y="1524543"/>
            <a:ext cx="4045067" cy="5379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Then, what aspects of the community support or inhibit that public computing? </a:t>
            </a:r>
            <a:r>
              <a:rPr lang="en-US" b="1" dirty="0" smtClean="0">
                <a:solidFill>
                  <a:srgbClr val="4476B2"/>
                </a:solidFill>
              </a:rPr>
              <a:t>[independent variable]</a:t>
            </a:r>
            <a:endParaRPr lang="en-US" b="1" dirty="0">
              <a:solidFill>
                <a:srgbClr val="4476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7315200" cy="4068763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 smtClean="0"/>
              <a:t>Who’s involved </a:t>
            </a:r>
            <a:r>
              <a:rPr lang="en-US" dirty="0" smtClean="0">
                <a:solidFill>
                  <a:srgbClr val="FFFF99"/>
                </a:solidFill>
              </a:rPr>
              <a:t>(.org, .</a:t>
            </a:r>
            <a:r>
              <a:rPr lang="en-US" dirty="0" err="1" smtClean="0">
                <a:solidFill>
                  <a:srgbClr val="FFFF99"/>
                </a:solidFill>
              </a:rPr>
              <a:t>gov</a:t>
            </a:r>
            <a:r>
              <a:rPr lang="en-US" dirty="0" smtClean="0">
                <a:solidFill>
                  <a:srgbClr val="FFFF99"/>
                </a:solidFill>
              </a:rPr>
              <a:t>, .com, .</a:t>
            </a:r>
            <a:r>
              <a:rPr lang="en-US" dirty="0" err="1" smtClean="0">
                <a:solidFill>
                  <a:srgbClr val="FFFF99"/>
                </a:solidFill>
              </a:rPr>
              <a:t>edu</a:t>
            </a:r>
            <a:r>
              <a:rPr lang="en-US" dirty="0" smtClean="0">
                <a:solidFill>
                  <a:srgbClr val="FFFF99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Who’s involved </a:t>
            </a:r>
            <a:r>
              <a:rPr lang="en-US" dirty="0" smtClean="0">
                <a:solidFill>
                  <a:srgbClr val="FFFF99"/>
                </a:solidFill>
              </a:rPr>
              <a:t>(community members)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What did they do?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What was there before?</a:t>
            </a:r>
            <a:br>
              <a:rPr lang="en-US" dirty="0" smtClean="0"/>
            </a:br>
            <a:r>
              <a:rPr lang="en-US" dirty="0" smtClean="0"/>
              <a:t>maybe a TOP project!</a:t>
            </a:r>
          </a:p>
        </p:txBody>
      </p:sp>
    </p:spTree>
    <p:extLst>
      <p:ext uri="{BB962C8B-B14F-4D97-AF65-F5344CB8AC3E}">
        <p14:creationId xmlns:p14="http://schemas.microsoft.com/office/powerpoint/2010/main" val="3869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16450" r="33368" b="3060"/>
          <a:stretch/>
        </p:blipFill>
        <p:spPr bwMode="auto">
          <a:xfrm rot="323620">
            <a:off x="4955129" y="1762456"/>
            <a:ext cx="3691743" cy="5083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-300000">
            <a:off x="-713206" y="481458"/>
            <a:ext cx="11125200" cy="1763575"/>
          </a:xfrm>
          <a:prstGeom prst="rect">
            <a:avLst/>
          </a:prstGeom>
          <a:solidFill>
            <a:srgbClr val="9D9F3F"/>
          </a:solidFill>
          <a:ln w="31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695"/>
            <a:ext cx="8229600" cy="1143000"/>
          </a:xfrm>
          <a:noFill/>
          <a:ln w="3175">
            <a:noFill/>
          </a:ln>
        </p:spPr>
        <p:txBody>
          <a:bodyPr wrap="none">
            <a:normAutofit/>
          </a:bodyPr>
          <a:lstStyle/>
          <a:p>
            <a:r>
              <a:rPr lang="en-US" sz="6600" dirty="0" smtClean="0">
                <a:latin typeface="Britannic Bold" panose="020B0903060703020204" pitchFamily="34" charset="0"/>
              </a:rPr>
              <a:t>Thanks for listening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53" y="2438400"/>
            <a:ext cx="91440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/>
              <a:t>Feedback welcome :-)</a:t>
            </a:r>
          </a:p>
          <a:p>
            <a:pPr marL="0" indent="0">
              <a:spcBef>
                <a:spcPts val="0"/>
              </a:spcBef>
              <a:buNone/>
            </a:pPr>
            <a:endParaRPr lang="en-US" sz="3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/>
              <a:t>Kate Williams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>
                <a:hlinkClick r:id="rId3"/>
              </a:rPr>
              <a:t>katewill@illinois.edu</a:t>
            </a:r>
            <a:endParaRPr lang="en-US" sz="34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3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/>
              <a:t>URL:</a:t>
            </a:r>
            <a:endParaRPr lang="en-US" sz="3400" b="1" dirty="0" smtClean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400" b="1" dirty="0" smtClean="0">
                <a:hlinkClick r:id="rId4"/>
              </a:rPr>
              <a:t>go.illinois.edu/</a:t>
            </a:r>
            <a:r>
              <a:rPr lang="en-US" sz="3400" b="1" dirty="0" err="1" smtClean="0">
                <a:hlinkClick r:id="rId4"/>
              </a:rPr>
              <a:t>katewill</a:t>
            </a:r>
            <a:r>
              <a:rPr lang="en-US" sz="3400" b="1" dirty="0" smtClean="0"/>
              <a:t>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793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of analysis: </a:t>
            </a:r>
            <a:br>
              <a:rPr lang="en-US" b="1" dirty="0" smtClean="0"/>
            </a:br>
            <a:r>
              <a:rPr lang="en-US" b="1" dirty="0" smtClean="0"/>
              <a:t>What are you interested in?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094" y="1434353"/>
            <a:ext cx="74676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6000" b="1" dirty="0" smtClean="0"/>
              <a:t>Sustainability … of … </a:t>
            </a:r>
          </a:p>
          <a:p>
            <a:pPr marL="1371600" lvl="0" indent="-457200"/>
            <a:r>
              <a:rPr lang="en-US" sz="6000" b="1" dirty="0" smtClean="0"/>
              <a:t>Broadband?</a:t>
            </a:r>
          </a:p>
          <a:p>
            <a:pPr marL="1371600" lvl="0" indent="-457200"/>
            <a:r>
              <a:rPr lang="en-US" sz="6000" b="1" dirty="0" smtClean="0"/>
              <a:t>Projects?</a:t>
            </a:r>
          </a:p>
          <a:p>
            <a:pPr marL="1371600" lvl="0" indent="-457200"/>
            <a:r>
              <a:rPr lang="en-US" sz="6000" b="1" dirty="0" smtClean="0"/>
              <a:t>Individuals?</a:t>
            </a:r>
          </a:p>
          <a:p>
            <a:pPr marL="1371600" lvl="0" indent="-457200"/>
            <a:r>
              <a:rPr lang="en-US" sz="6000" b="1" dirty="0" smtClean="0"/>
              <a:t>Community!</a:t>
            </a:r>
          </a:p>
        </p:txBody>
      </p:sp>
    </p:spTree>
    <p:extLst>
      <p:ext uri="{BB962C8B-B14F-4D97-AF65-F5344CB8AC3E}">
        <p14:creationId xmlns:p14="http://schemas.microsoft.com/office/powerpoint/2010/main" val="2590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use a MODEL that identifies four parts to community sustainability</a:t>
            </a:r>
            <a:endParaRPr lang="en-US" b="1" dirty="0"/>
          </a:p>
        </p:txBody>
      </p:sp>
      <p:pic>
        <p:nvPicPr>
          <p:cNvPr id="1026" name="Picture 2" descr="http://people.lis.illinois.edu/~katewill/images/resea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 b="16071"/>
          <a:stretch/>
        </p:blipFill>
        <p:spPr bwMode="auto">
          <a:xfrm>
            <a:off x="1676400" y="2141622"/>
            <a:ext cx="5715000" cy="3777915"/>
          </a:xfrm>
          <a:prstGeom prst="rect">
            <a:avLst/>
          </a:prstGeom>
          <a:noFill/>
          <a:ln>
            <a:solidFill>
              <a:srgbClr val="9D9F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1763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</a:t>
            </a:r>
            <a:r>
              <a:rPr lang="en-US" b="1" baseline="-25000" dirty="0" smtClean="0"/>
              <a:t>t=1</a:t>
            </a:r>
            <a:r>
              <a:rPr lang="en-US" b="1" dirty="0" smtClean="0"/>
              <a:t>                                               C</a:t>
            </a:r>
            <a:r>
              <a:rPr lang="en-US" b="1" baseline="-25000" dirty="0" smtClean="0"/>
              <a:t>t=2</a:t>
            </a:r>
            <a:endParaRPr lang="en-US" b="1" baseline="-25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6019800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/>
              <a:t>(The Illinois Model)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122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Our core concepts, our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Community (local), social capital (shared resources):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technology adoption and transformation rely primarily on forces within that community, even in </a:t>
            </a:r>
            <a:r>
              <a:rPr lang="en-US" dirty="0" err="1"/>
              <a:t>underresourced</a:t>
            </a:r>
            <a:r>
              <a:rPr lang="en-US" dirty="0"/>
              <a:t>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Public computing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spaces </a:t>
            </a:r>
            <a:r>
              <a:rPr lang="en-US" dirty="0" smtClean="0"/>
              <a:t>are highly useful for </a:t>
            </a:r>
            <a:r>
              <a:rPr lang="en-US" dirty="0"/>
              <a:t>local community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What makes these spaces work well</a:t>
            </a:r>
          </a:p>
          <a:p>
            <a:r>
              <a:rPr lang="en-US" dirty="0" err="1" smtClean="0"/>
              <a:t>Cyberpower</a:t>
            </a:r>
            <a:r>
              <a:rPr lang="en-US" dirty="0" smtClean="0"/>
              <a:t> (wielding power in cyberspace)</a:t>
            </a:r>
          </a:p>
          <a:p>
            <a:pPr lvl="1"/>
            <a:r>
              <a:rPr lang="en-US" dirty="0" smtClean="0"/>
              <a:t>What results do communities get from using technology</a:t>
            </a:r>
          </a:p>
          <a:p>
            <a:r>
              <a:rPr lang="en-US" dirty="0"/>
              <a:t>I</a:t>
            </a:r>
            <a:r>
              <a:rPr lang="en-US" dirty="0" smtClean="0"/>
              <a:t>nformatics moment (when someone bridges their own digital divide, usually with help)</a:t>
            </a:r>
          </a:p>
          <a:p>
            <a:pPr lvl="1"/>
            <a:r>
              <a:rPr lang="en-US" dirty="0" smtClean="0"/>
              <a:t>Successful technology use is a process of </a:t>
            </a:r>
            <a:r>
              <a:rPr lang="en-US" dirty="0"/>
              <a:t>self-reliant community </a:t>
            </a:r>
            <a:r>
              <a:rPr lang="en-US" dirty="0" smtClean="0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5780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Then, what’s the unit of observation?</a:t>
            </a:r>
            <a:br>
              <a:rPr lang="en-US" b="1" dirty="0" smtClean="0"/>
            </a:br>
            <a:r>
              <a:rPr lang="en-US" b="1" dirty="0" smtClean="0"/>
              <a:t>How many cases will you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3" y="10668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Community organizations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Libraries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Public computing places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Other types of agencies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Grassroots volunteer-driven, or not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For profit, public, and/or non-profit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Technology oriented, e.g. broadband providers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Virtual, for instance localwiki.org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basic community organization: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Families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Dyads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individual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…or perhaps the relationships between these!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Our</a:t>
            </a:r>
            <a:r>
              <a:rPr lang="en-US" b="1" baseline="0" dirty="0" smtClean="0"/>
              <a:t> findings—confirmed by the American Library Association—are that public computing is an indicator of a community that is sustainable in the digital age.</a:t>
            </a:r>
            <a:br>
              <a:rPr lang="en-US" b="1" baseline="0" dirty="0" smtClean="0"/>
            </a:br>
            <a:r>
              <a:rPr lang="en-US" b="1" baseline="0" dirty="0" smtClean="0"/>
              <a:t/>
            </a:r>
            <a:br>
              <a:rPr lang="en-US" b="1" baseline="0" dirty="0" smtClean="0"/>
            </a:br>
            <a:r>
              <a:rPr lang="en-US" b="1" baseline="0" dirty="0" smtClean="0"/>
              <a:t>So let’s take that as our dependent variable…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62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we’d focus on this portion of reality: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eople.lis.illinois.edu/~katewill/images/resea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 b="16071"/>
          <a:stretch/>
        </p:blipFill>
        <p:spPr bwMode="auto">
          <a:xfrm>
            <a:off x="475157" y="1309292"/>
            <a:ext cx="8184221" cy="5410200"/>
          </a:xfrm>
          <a:prstGeom prst="rect">
            <a:avLst/>
          </a:prstGeom>
          <a:noFill/>
          <a:ln>
            <a:solidFill>
              <a:srgbClr val="9D9F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840" y="1130413"/>
            <a:ext cx="6394960" cy="5498987"/>
          </a:xfrm>
          <a:custGeom>
            <a:avLst/>
            <a:gdLst>
              <a:gd name="connsiteX0" fmla="*/ 627504 w 6498772"/>
              <a:gd name="connsiteY0" fmla="*/ 48544 h 4104629"/>
              <a:gd name="connsiteX1" fmla="*/ 2846269 w 6498772"/>
              <a:gd name="connsiteY1" fmla="*/ 115779 h 4104629"/>
              <a:gd name="connsiteX2" fmla="*/ 4311998 w 6498772"/>
              <a:gd name="connsiteY2" fmla="*/ 989838 h 4104629"/>
              <a:gd name="connsiteX3" fmla="*/ 5387763 w 6498772"/>
              <a:gd name="connsiteY3" fmla="*/ 1877344 h 4104629"/>
              <a:gd name="connsiteX4" fmla="*/ 6436634 w 6498772"/>
              <a:gd name="connsiteY4" fmla="*/ 2939661 h 4104629"/>
              <a:gd name="connsiteX5" fmla="*/ 6194587 w 6498772"/>
              <a:gd name="connsiteY5" fmla="*/ 3921296 h 4104629"/>
              <a:gd name="connsiteX6" fmla="*/ 4688516 w 6498772"/>
              <a:gd name="connsiteY6" fmla="*/ 4069214 h 4104629"/>
              <a:gd name="connsiteX7" fmla="*/ 3034528 w 6498772"/>
              <a:gd name="connsiteY7" fmla="*/ 3490991 h 4104629"/>
              <a:gd name="connsiteX8" fmla="*/ 2684904 w 6498772"/>
              <a:gd name="connsiteY8" fmla="*/ 2858979 h 4104629"/>
              <a:gd name="connsiteX9" fmla="*/ 1972210 w 6498772"/>
              <a:gd name="connsiteY9" fmla="*/ 2522802 h 4104629"/>
              <a:gd name="connsiteX10" fmla="*/ 775422 w 6498772"/>
              <a:gd name="connsiteY10" fmla="*/ 1998367 h 4104629"/>
              <a:gd name="connsiteX11" fmla="*/ 22387 w 6498772"/>
              <a:gd name="connsiteY11" fmla="*/ 1312567 h 4104629"/>
              <a:gd name="connsiteX12" fmla="*/ 237540 w 6498772"/>
              <a:gd name="connsiteY12" fmla="*/ 478849 h 4104629"/>
              <a:gd name="connsiteX13" fmla="*/ 627504 w 6498772"/>
              <a:gd name="connsiteY13" fmla="*/ 48544 h 4104629"/>
              <a:gd name="connsiteX0" fmla="*/ 627504 w 6498772"/>
              <a:gd name="connsiteY0" fmla="*/ 1759285 h 5815370"/>
              <a:gd name="connsiteX1" fmla="*/ 3290022 w 6498772"/>
              <a:gd name="connsiteY1" fmla="*/ 11167 h 5815370"/>
              <a:gd name="connsiteX2" fmla="*/ 4311998 w 6498772"/>
              <a:gd name="connsiteY2" fmla="*/ 2700579 h 5815370"/>
              <a:gd name="connsiteX3" fmla="*/ 5387763 w 6498772"/>
              <a:gd name="connsiteY3" fmla="*/ 3588085 h 5815370"/>
              <a:gd name="connsiteX4" fmla="*/ 6436634 w 6498772"/>
              <a:gd name="connsiteY4" fmla="*/ 4650402 h 5815370"/>
              <a:gd name="connsiteX5" fmla="*/ 6194587 w 6498772"/>
              <a:gd name="connsiteY5" fmla="*/ 5632037 h 5815370"/>
              <a:gd name="connsiteX6" fmla="*/ 4688516 w 6498772"/>
              <a:gd name="connsiteY6" fmla="*/ 5779955 h 5815370"/>
              <a:gd name="connsiteX7" fmla="*/ 3034528 w 6498772"/>
              <a:gd name="connsiteY7" fmla="*/ 5201732 h 5815370"/>
              <a:gd name="connsiteX8" fmla="*/ 2684904 w 6498772"/>
              <a:gd name="connsiteY8" fmla="*/ 4569720 h 5815370"/>
              <a:gd name="connsiteX9" fmla="*/ 1972210 w 6498772"/>
              <a:gd name="connsiteY9" fmla="*/ 4233543 h 5815370"/>
              <a:gd name="connsiteX10" fmla="*/ 775422 w 6498772"/>
              <a:gd name="connsiteY10" fmla="*/ 3709108 h 5815370"/>
              <a:gd name="connsiteX11" fmla="*/ 22387 w 6498772"/>
              <a:gd name="connsiteY11" fmla="*/ 3023308 h 5815370"/>
              <a:gd name="connsiteX12" fmla="*/ 237540 w 6498772"/>
              <a:gd name="connsiteY12" fmla="*/ 2189590 h 5815370"/>
              <a:gd name="connsiteX13" fmla="*/ 627504 w 6498772"/>
              <a:gd name="connsiteY13" fmla="*/ 1759285 h 5815370"/>
              <a:gd name="connsiteX0" fmla="*/ 627504 w 6498772"/>
              <a:gd name="connsiteY0" fmla="*/ 1927278 h 5983363"/>
              <a:gd name="connsiteX1" fmla="*/ 3290022 w 6498772"/>
              <a:gd name="connsiteY1" fmla="*/ 179160 h 5983363"/>
              <a:gd name="connsiteX2" fmla="*/ 5683598 w 6498772"/>
              <a:gd name="connsiteY2" fmla="*/ 461548 h 5983363"/>
              <a:gd name="connsiteX3" fmla="*/ 5387763 w 6498772"/>
              <a:gd name="connsiteY3" fmla="*/ 3756078 h 5983363"/>
              <a:gd name="connsiteX4" fmla="*/ 6436634 w 6498772"/>
              <a:gd name="connsiteY4" fmla="*/ 4818395 h 5983363"/>
              <a:gd name="connsiteX5" fmla="*/ 6194587 w 6498772"/>
              <a:gd name="connsiteY5" fmla="*/ 5800030 h 5983363"/>
              <a:gd name="connsiteX6" fmla="*/ 4688516 w 6498772"/>
              <a:gd name="connsiteY6" fmla="*/ 5947948 h 5983363"/>
              <a:gd name="connsiteX7" fmla="*/ 3034528 w 6498772"/>
              <a:gd name="connsiteY7" fmla="*/ 5369725 h 5983363"/>
              <a:gd name="connsiteX8" fmla="*/ 2684904 w 6498772"/>
              <a:gd name="connsiteY8" fmla="*/ 4737713 h 5983363"/>
              <a:gd name="connsiteX9" fmla="*/ 1972210 w 6498772"/>
              <a:gd name="connsiteY9" fmla="*/ 4401536 h 5983363"/>
              <a:gd name="connsiteX10" fmla="*/ 775422 w 6498772"/>
              <a:gd name="connsiteY10" fmla="*/ 3877101 h 5983363"/>
              <a:gd name="connsiteX11" fmla="*/ 22387 w 6498772"/>
              <a:gd name="connsiteY11" fmla="*/ 3191301 h 5983363"/>
              <a:gd name="connsiteX12" fmla="*/ 237540 w 6498772"/>
              <a:gd name="connsiteY12" fmla="*/ 2357583 h 5983363"/>
              <a:gd name="connsiteX13" fmla="*/ 627504 w 6498772"/>
              <a:gd name="connsiteY13" fmla="*/ 1927278 h 5983363"/>
              <a:gd name="connsiteX0" fmla="*/ 1532720 w 6516482"/>
              <a:gd name="connsiteY0" fmla="*/ 1151694 h 5933921"/>
              <a:gd name="connsiteX1" fmla="*/ 3307732 w 6516482"/>
              <a:gd name="connsiteY1" fmla="*/ 129718 h 5933921"/>
              <a:gd name="connsiteX2" fmla="*/ 5701308 w 6516482"/>
              <a:gd name="connsiteY2" fmla="*/ 412106 h 5933921"/>
              <a:gd name="connsiteX3" fmla="*/ 5405473 w 6516482"/>
              <a:gd name="connsiteY3" fmla="*/ 3706636 h 5933921"/>
              <a:gd name="connsiteX4" fmla="*/ 6454344 w 6516482"/>
              <a:gd name="connsiteY4" fmla="*/ 4768953 h 5933921"/>
              <a:gd name="connsiteX5" fmla="*/ 6212297 w 6516482"/>
              <a:gd name="connsiteY5" fmla="*/ 5750588 h 5933921"/>
              <a:gd name="connsiteX6" fmla="*/ 4706226 w 6516482"/>
              <a:gd name="connsiteY6" fmla="*/ 5898506 h 5933921"/>
              <a:gd name="connsiteX7" fmla="*/ 3052238 w 6516482"/>
              <a:gd name="connsiteY7" fmla="*/ 5320283 h 5933921"/>
              <a:gd name="connsiteX8" fmla="*/ 2702614 w 6516482"/>
              <a:gd name="connsiteY8" fmla="*/ 4688271 h 5933921"/>
              <a:gd name="connsiteX9" fmla="*/ 1989920 w 6516482"/>
              <a:gd name="connsiteY9" fmla="*/ 4352094 h 5933921"/>
              <a:gd name="connsiteX10" fmla="*/ 793132 w 6516482"/>
              <a:gd name="connsiteY10" fmla="*/ 3827659 h 5933921"/>
              <a:gd name="connsiteX11" fmla="*/ 40097 w 6516482"/>
              <a:gd name="connsiteY11" fmla="*/ 3141859 h 5933921"/>
              <a:gd name="connsiteX12" fmla="*/ 255250 w 6516482"/>
              <a:gd name="connsiteY12" fmla="*/ 2308141 h 5933921"/>
              <a:gd name="connsiteX13" fmla="*/ 1532720 w 6516482"/>
              <a:gd name="connsiteY13" fmla="*/ 1151694 h 5933921"/>
              <a:gd name="connsiteX0" fmla="*/ 2557192 w 6559319"/>
              <a:gd name="connsiteY0" fmla="*/ 4550083 h 6158804"/>
              <a:gd name="connsiteX1" fmla="*/ 3350569 w 6559319"/>
              <a:gd name="connsiteY1" fmla="*/ 354601 h 6158804"/>
              <a:gd name="connsiteX2" fmla="*/ 5744145 w 6559319"/>
              <a:gd name="connsiteY2" fmla="*/ 636989 h 6158804"/>
              <a:gd name="connsiteX3" fmla="*/ 5448310 w 6559319"/>
              <a:gd name="connsiteY3" fmla="*/ 3931519 h 6158804"/>
              <a:gd name="connsiteX4" fmla="*/ 6497181 w 6559319"/>
              <a:gd name="connsiteY4" fmla="*/ 4993836 h 6158804"/>
              <a:gd name="connsiteX5" fmla="*/ 6255134 w 6559319"/>
              <a:gd name="connsiteY5" fmla="*/ 5975471 h 6158804"/>
              <a:gd name="connsiteX6" fmla="*/ 4749063 w 6559319"/>
              <a:gd name="connsiteY6" fmla="*/ 6123389 h 6158804"/>
              <a:gd name="connsiteX7" fmla="*/ 3095075 w 6559319"/>
              <a:gd name="connsiteY7" fmla="*/ 5545166 h 6158804"/>
              <a:gd name="connsiteX8" fmla="*/ 2745451 w 6559319"/>
              <a:gd name="connsiteY8" fmla="*/ 4913154 h 6158804"/>
              <a:gd name="connsiteX9" fmla="*/ 2032757 w 6559319"/>
              <a:gd name="connsiteY9" fmla="*/ 4576977 h 6158804"/>
              <a:gd name="connsiteX10" fmla="*/ 835969 w 6559319"/>
              <a:gd name="connsiteY10" fmla="*/ 4052542 h 6158804"/>
              <a:gd name="connsiteX11" fmla="*/ 82934 w 6559319"/>
              <a:gd name="connsiteY11" fmla="*/ 3366742 h 6158804"/>
              <a:gd name="connsiteX12" fmla="*/ 298087 w 6559319"/>
              <a:gd name="connsiteY12" fmla="*/ 2533024 h 6158804"/>
              <a:gd name="connsiteX13" fmla="*/ 2557192 w 6559319"/>
              <a:gd name="connsiteY13" fmla="*/ 4550083 h 6158804"/>
              <a:gd name="connsiteX0" fmla="*/ 2557192 w 6559319"/>
              <a:gd name="connsiteY0" fmla="*/ 4550083 h 6158804"/>
              <a:gd name="connsiteX1" fmla="*/ 3350569 w 6559319"/>
              <a:gd name="connsiteY1" fmla="*/ 354601 h 6158804"/>
              <a:gd name="connsiteX2" fmla="*/ 5744145 w 6559319"/>
              <a:gd name="connsiteY2" fmla="*/ 636989 h 6158804"/>
              <a:gd name="connsiteX3" fmla="*/ 5448310 w 6559319"/>
              <a:gd name="connsiteY3" fmla="*/ 3931519 h 6158804"/>
              <a:gd name="connsiteX4" fmla="*/ 6497181 w 6559319"/>
              <a:gd name="connsiteY4" fmla="*/ 4993836 h 6158804"/>
              <a:gd name="connsiteX5" fmla="*/ 6255134 w 6559319"/>
              <a:gd name="connsiteY5" fmla="*/ 5975471 h 6158804"/>
              <a:gd name="connsiteX6" fmla="*/ 4749063 w 6559319"/>
              <a:gd name="connsiteY6" fmla="*/ 6123389 h 6158804"/>
              <a:gd name="connsiteX7" fmla="*/ 3095075 w 6559319"/>
              <a:gd name="connsiteY7" fmla="*/ 5545166 h 6158804"/>
              <a:gd name="connsiteX8" fmla="*/ 2745451 w 6559319"/>
              <a:gd name="connsiteY8" fmla="*/ 4913154 h 6158804"/>
              <a:gd name="connsiteX9" fmla="*/ 2503404 w 6559319"/>
              <a:gd name="connsiteY9" fmla="*/ 838695 h 6158804"/>
              <a:gd name="connsiteX10" fmla="*/ 835969 w 6559319"/>
              <a:gd name="connsiteY10" fmla="*/ 4052542 h 6158804"/>
              <a:gd name="connsiteX11" fmla="*/ 82934 w 6559319"/>
              <a:gd name="connsiteY11" fmla="*/ 3366742 h 6158804"/>
              <a:gd name="connsiteX12" fmla="*/ 298087 w 6559319"/>
              <a:gd name="connsiteY12" fmla="*/ 2533024 h 6158804"/>
              <a:gd name="connsiteX13" fmla="*/ 2557192 w 6559319"/>
              <a:gd name="connsiteY13" fmla="*/ 4550083 h 6158804"/>
              <a:gd name="connsiteX0" fmla="*/ 2557192 w 6559319"/>
              <a:gd name="connsiteY0" fmla="*/ 4550083 h 6158804"/>
              <a:gd name="connsiteX1" fmla="*/ 3350569 w 6559319"/>
              <a:gd name="connsiteY1" fmla="*/ 354601 h 6158804"/>
              <a:gd name="connsiteX2" fmla="*/ 5744145 w 6559319"/>
              <a:gd name="connsiteY2" fmla="*/ 636989 h 6158804"/>
              <a:gd name="connsiteX3" fmla="*/ 5448310 w 6559319"/>
              <a:gd name="connsiteY3" fmla="*/ 3931519 h 6158804"/>
              <a:gd name="connsiteX4" fmla="*/ 6497181 w 6559319"/>
              <a:gd name="connsiteY4" fmla="*/ 4993836 h 6158804"/>
              <a:gd name="connsiteX5" fmla="*/ 6255134 w 6559319"/>
              <a:gd name="connsiteY5" fmla="*/ 5975471 h 6158804"/>
              <a:gd name="connsiteX6" fmla="*/ 4749063 w 6559319"/>
              <a:gd name="connsiteY6" fmla="*/ 6123389 h 6158804"/>
              <a:gd name="connsiteX7" fmla="*/ 3095075 w 6559319"/>
              <a:gd name="connsiteY7" fmla="*/ 5545166 h 6158804"/>
              <a:gd name="connsiteX8" fmla="*/ 2745451 w 6559319"/>
              <a:gd name="connsiteY8" fmla="*/ 4913154 h 6158804"/>
              <a:gd name="connsiteX9" fmla="*/ 2503404 w 6559319"/>
              <a:gd name="connsiteY9" fmla="*/ 838695 h 6158804"/>
              <a:gd name="connsiteX10" fmla="*/ 1293169 w 6559319"/>
              <a:gd name="connsiteY10" fmla="*/ 1470706 h 6158804"/>
              <a:gd name="connsiteX11" fmla="*/ 82934 w 6559319"/>
              <a:gd name="connsiteY11" fmla="*/ 3366742 h 6158804"/>
              <a:gd name="connsiteX12" fmla="*/ 298087 w 6559319"/>
              <a:gd name="connsiteY12" fmla="*/ 2533024 h 6158804"/>
              <a:gd name="connsiteX13" fmla="*/ 2557192 w 6559319"/>
              <a:gd name="connsiteY13" fmla="*/ 4550083 h 6158804"/>
              <a:gd name="connsiteX0" fmla="*/ 2369784 w 6371911"/>
              <a:gd name="connsiteY0" fmla="*/ 4550083 h 6158804"/>
              <a:gd name="connsiteX1" fmla="*/ 3163161 w 6371911"/>
              <a:gd name="connsiteY1" fmla="*/ 354601 h 6158804"/>
              <a:gd name="connsiteX2" fmla="*/ 5556737 w 6371911"/>
              <a:gd name="connsiteY2" fmla="*/ 636989 h 6158804"/>
              <a:gd name="connsiteX3" fmla="*/ 5260902 w 6371911"/>
              <a:gd name="connsiteY3" fmla="*/ 3931519 h 6158804"/>
              <a:gd name="connsiteX4" fmla="*/ 6309773 w 6371911"/>
              <a:gd name="connsiteY4" fmla="*/ 4993836 h 6158804"/>
              <a:gd name="connsiteX5" fmla="*/ 6067726 w 6371911"/>
              <a:gd name="connsiteY5" fmla="*/ 5975471 h 6158804"/>
              <a:gd name="connsiteX6" fmla="*/ 4561655 w 6371911"/>
              <a:gd name="connsiteY6" fmla="*/ 6123389 h 6158804"/>
              <a:gd name="connsiteX7" fmla="*/ 2907667 w 6371911"/>
              <a:gd name="connsiteY7" fmla="*/ 5545166 h 6158804"/>
              <a:gd name="connsiteX8" fmla="*/ 2558043 w 6371911"/>
              <a:gd name="connsiteY8" fmla="*/ 4913154 h 6158804"/>
              <a:gd name="connsiteX9" fmla="*/ 2315996 w 6371911"/>
              <a:gd name="connsiteY9" fmla="*/ 838695 h 6158804"/>
              <a:gd name="connsiteX10" fmla="*/ 1105761 w 6371911"/>
              <a:gd name="connsiteY10" fmla="*/ 1470706 h 6158804"/>
              <a:gd name="connsiteX11" fmla="*/ 379620 w 6371911"/>
              <a:gd name="connsiteY11" fmla="*/ 1820330 h 6158804"/>
              <a:gd name="connsiteX12" fmla="*/ 110679 w 6371911"/>
              <a:gd name="connsiteY12" fmla="*/ 2533024 h 6158804"/>
              <a:gd name="connsiteX13" fmla="*/ 2369784 w 6371911"/>
              <a:gd name="connsiteY13" fmla="*/ 4550083 h 6158804"/>
              <a:gd name="connsiteX0" fmla="*/ 2369784 w 6371911"/>
              <a:gd name="connsiteY0" fmla="*/ 4550083 h 6158804"/>
              <a:gd name="connsiteX1" fmla="*/ 3163161 w 6371911"/>
              <a:gd name="connsiteY1" fmla="*/ 354601 h 6158804"/>
              <a:gd name="connsiteX2" fmla="*/ 5556737 w 6371911"/>
              <a:gd name="connsiteY2" fmla="*/ 636989 h 6158804"/>
              <a:gd name="connsiteX3" fmla="*/ 5260902 w 6371911"/>
              <a:gd name="connsiteY3" fmla="*/ 3931519 h 6158804"/>
              <a:gd name="connsiteX4" fmla="*/ 6309773 w 6371911"/>
              <a:gd name="connsiteY4" fmla="*/ 4993836 h 6158804"/>
              <a:gd name="connsiteX5" fmla="*/ 6067726 w 6371911"/>
              <a:gd name="connsiteY5" fmla="*/ 5975471 h 6158804"/>
              <a:gd name="connsiteX6" fmla="*/ 4561655 w 6371911"/>
              <a:gd name="connsiteY6" fmla="*/ 6123389 h 6158804"/>
              <a:gd name="connsiteX7" fmla="*/ 2907667 w 6371911"/>
              <a:gd name="connsiteY7" fmla="*/ 5545166 h 6158804"/>
              <a:gd name="connsiteX8" fmla="*/ 2558043 w 6371911"/>
              <a:gd name="connsiteY8" fmla="*/ 4913154 h 6158804"/>
              <a:gd name="connsiteX9" fmla="*/ 2315996 w 6371911"/>
              <a:gd name="connsiteY9" fmla="*/ 838695 h 6158804"/>
              <a:gd name="connsiteX10" fmla="*/ 1105761 w 6371911"/>
              <a:gd name="connsiteY10" fmla="*/ 1470706 h 6158804"/>
              <a:gd name="connsiteX11" fmla="*/ 379620 w 6371911"/>
              <a:gd name="connsiteY11" fmla="*/ 1820330 h 6158804"/>
              <a:gd name="connsiteX12" fmla="*/ 110679 w 6371911"/>
              <a:gd name="connsiteY12" fmla="*/ 2533024 h 6158804"/>
              <a:gd name="connsiteX13" fmla="*/ 2369784 w 6371911"/>
              <a:gd name="connsiteY13" fmla="*/ 4550083 h 6158804"/>
              <a:gd name="connsiteX0" fmla="*/ 2405098 w 6407225"/>
              <a:gd name="connsiteY0" fmla="*/ 4550083 h 6158804"/>
              <a:gd name="connsiteX1" fmla="*/ 3198475 w 6407225"/>
              <a:gd name="connsiteY1" fmla="*/ 354601 h 6158804"/>
              <a:gd name="connsiteX2" fmla="*/ 5592051 w 6407225"/>
              <a:gd name="connsiteY2" fmla="*/ 636989 h 6158804"/>
              <a:gd name="connsiteX3" fmla="*/ 5296216 w 6407225"/>
              <a:gd name="connsiteY3" fmla="*/ 3931519 h 6158804"/>
              <a:gd name="connsiteX4" fmla="*/ 6345087 w 6407225"/>
              <a:gd name="connsiteY4" fmla="*/ 4993836 h 6158804"/>
              <a:gd name="connsiteX5" fmla="*/ 6103040 w 6407225"/>
              <a:gd name="connsiteY5" fmla="*/ 5975471 h 6158804"/>
              <a:gd name="connsiteX6" fmla="*/ 4596969 w 6407225"/>
              <a:gd name="connsiteY6" fmla="*/ 6123389 h 6158804"/>
              <a:gd name="connsiteX7" fmla="*/ 2942981 w 6407225"/>
              <a:gd name="connsiteY7" fmla="*/ 5545166 h 6158804"/>
              <a:gd name="connsiteX8" fmla="*/ 2593357 w 6407225"/>
              <a:gd name="connsiteY8" fmla="*/ 4913154 h 6158804"/>
              <a:gd name="connsiteX9" fmla="*/ 2351310 w 6407225"/>
              <a:gd name="connsiteY9" fmla="*/ 838695 h 6158804"/>
              <a:gd name="connsiteX10" fmla="*/ 1141075 w 6407225"/>
              <a:gd name="connsiteY10" fmla="*/ 1470706 h 6158804"/>
              <a:gd name="connsiteX11" fmla="*/ 414934 w 6407225"/>
              <a:gd name="connsiteY11" fmla="*/ 1820330 h 6158804"/>
              <a:gd name="connsiteX12" fmla="*/ 145993 w 6407225"/>
              <a:gd name="connsiteY12" fmla="*/ 2533024 h 6158804"/>
              <a:gd name="connsiteX13" fmla="*/ 2405098 w 6407225"/>
              <a:gd name="connsiteY13" fmla="*/ 4550083 h 6158804"/>
              <a:gd name="connsiteX0" fmla="*/ 2405098 w 6407225"/>
              <a:gd name="connsiteY0" fmla="*/ 4550083 h 6163780"/>
              <a:gd name="connsiteX1" fmla="*/ 3198475 w 6407225"/>
              <a:gd name="connsiteY1" fmla="*/ 354601 h 6163780"/>
              <a:gd name="connsiteX2" fmla="*/ 5592051 w 6407225"/>
              <a:gd name="connsiteY2" fmla="*/ 636989 h 6163780"/>
              <a:gd name="connsiteX3" fmla="*/ 5296216 w 6407225"/>
              <a:gd name="connsiteY3" fmla="*/ 3931519 h 6163780"/>
              <a:gd name="connsiteX4" fmla="*/ 6345087 w 6407225"/>
              <a:gd name="connsiteY4" fmla="*/ 4993836 h 6163780"/>
              <a:gd name="connsiteX5" fmla="*/ 6103040 w 6407225"/>
              <a:gd name="connsiteY5" fmla="*/ 5975471 h 6163780"/>
              <a:gd name="connsiteX6" fmla="*/ 4596969 w 6407225"/>
              <a:gd name="connsiteY6" fmla="*/ 6123389 h 6163780"/>
              <a:gd name="connsiteX7" fmla="*/ 2956428 w 6407225"/>
              <a:gd name="connsiteY7" fmla="*/ 5477931 h 6163780"/>
              <a:gd name="connsiteX8" fmla="*/ 2593357 w 6407225"/>
              <a:gd name="connsiteY8" fmla="*/ 4913154 h 6163780"/>
              <a:gd name="connsiteX9" fmla="*/ 2351310 w 6407225"/>
              <a:gd name="connsiteY9" fmla="*/ 838695 h 6163780"/>
              <a:gd name="connsiteX10" fmla="*/ 1141075 w 6407225"/>
              <a:gd name="connsiteY10" fmla="*/ 1470706 h 6163780"/>
              <a:gd name="connsiteX11" fmla="*/ 414934 w 6407225"/>
              <a:gd name="connsiteY11" fmla="*/ 1820330 h 6163780"/>
              <a:gd name="connsiteX12" fmla="*/ 145993 w 6407225"/>
              <a:gd name="connsiteY12" fmla="*/ 2533024 h 6163780"/>
              <a:gd name="connsiteX13" fmla="*/ 2405098 w 6407225"/>
              <a:gd name="connsiteY13" fmla="*/ 4550083 h 6163780"/>
              <a:gd name="connsiteX0" fmla="*/ 2405098 w 6407225"/>
              <a:gd name="connsiteY0" fmla="*/ 4550083 h 6163780"/>
              <a:gd name="connsiteX1" fmla="*/ 3198475 w 6407225"/>
              <a:gd name="connsiteY1" fmla="*/ 354601 h 6163780"/>
              <a:gd name="connsiteX2" fmla="*/ 5592051 w 6407225"/>
              <a:gd name="connsiteY2" fmla="*/ 636989 h 6163780"/>
              <a:gd name="connsiteX3" fmla="*/ 5296216 w 6407225"/>
              <a:gd name="connsiteY3" fmla="*/ 3931519 h 6163780"/>
              <a:gd name="connsiteX4" fmla="*/ 6345087 w 6407225"/>
              <a:gd name="connsiteY4" fmla="*/ 4993836 h 6163780"/>
              <a:gd name="connsiteX5" fmla="*/ 6103040 w 6407225"/>
              <a:gd name="connsiteY5" fmla="*/ 5975471 h 6163780"/>
              <a:gd name="connsiteX6" fmla="*/ 4596969 w 6407225"/>
              <a:gd name="connsiteY6" fmla="*/ 6123389 h 6163780"/>
              <a:gd name="connsiteX7" fmla="*/ 2956428 w 6407225"/>
              <a:gd name="connsiteY7" fmla="*/ 5477931 h 6163780"/>
              <a:gd name="connsiteX8" fmla="*/ 2593357 w 6407225"/>
              <a:gd name="connsiteY8" fmla="*/ 4913154 h 6163780"/>
              <a:gd name="connsiteX9" fmla="*/ 2351310 w 6407225"/>
              <a:gd name="connsiteY9" fmla="*/ 838695 h 6163780"/>
              <a:gd name="connsiteX10" fmla="*/ 1141075 w 6407225"/>
              <a:gd name="connsiteY10" fmla="*/ 1470706 h 6163780"/>
              <a:gd name="connsiteX11" fmla="*/ 414934 w 6407225"/>
              <a:gd name="connsiteY11" fmla="*/ 1820330 h 6163780"/>
              <a:gd name="connsiteX12" fmla="*/ 145993 w 6407225"/>
              <a:gd name="connsiteY12" fmla="*/ 2533024 h 6163780"/>
              <a:gd name="connsiteX13" fmla="*/ 2405098 w 6407225"/>
              <a:gd name="connsiteY13" fmla="*/ 4550083 h 6163780"/>
              <a:gd name="connsiteX0" fmla="*/ 2405098 w 6408120"/>
              <a:gd name="connsiteY0" fmla="*/ 4550083 h 6022680"/>
              <a:gd name="connsiteX1" fmla="*/ 3198475 w 6408120"/>
              <a:gd name="connsiteY1" fmla="*/ 354601 h 6022680"/>
              <a:gd name="connsiteX2" fmla="*/ 5592051 w 6408120"/>
              <a:gd name="connsiteY2" fmla="*/ 636989 h 6022680"/>
              <a:gd name="connsiteX3" fmla="*/ 5296216 w 6408120"/>
              <a:gd name="connsiteY3" fmla="*/ 3931519 h 6022680"/>
              <a:gd name="connsiteX4" fmla="*/ 6345087 w 6408120"/>
              <a:gd name="connsiteY4" fmla="*/ 4993836 h 6022680"/>
              <a:gd name="connsiteX5" fmla="*/ 6103040 w 6408120"/>
              <a:gd name="connsiteY5" fmla="*/ 5975471 h 6022680"/>
              <a:gd name="connsiteX6" fmla="*/ 4570075 w 6408120"/>
              <a:gd name="connsiteY6" fmla="*/ 5827553 h 6022680"/>
              <a:gd name="connsiteX7" fmla="*/ 2956428 w 6408120"/>
              <a:gd name="connsiteY7" fmla="*/ 5477931 h 6022680"/>
              <a:gd name="connsiteX8" fmla="*/ 2593357 w 6408120"/>
              <a:gd name="connsiteY8" fmla="*/ 4913154 h 6022680"/>
              <a:gd name="connsiteX9" fmla="*/ 2351310 w 6408120"/>
              <a:gd name="connsiteY9" fmla="*/ 838695 h 6022680"/>
              <a:gd name="connsiteX10" fmla="*/ 1141075 w 6408120"/>
              <a:gd name="connsiteY10" fmla="*/ 1470706 h 6022680"/>
              <a:gd name="connsiteX11" fmla="*/ 414934 w 6408120"/>
              <a:gd name="connsiteY11" fmla="*/ 1820330 h 6022680"/>
              <a:gd name="connsiteX12" fmla="*/ 145993 w 6408120"/>
              <a:gd name="connsiteY12" fmla="*/ 2533024 h 6022680"/>
              <a:gd name="connsiteX13" fmla="*/ 2405098 w 6408120"/>
              <a:gd name="connsiteY13" fmla="*/ 4550083 h 6022680"/>
              <a:gd name="connsiteX0" fmla="*/ 2405098 w 6382079"/>
              <a:gd name="connsiteY0" fmla="*/ 4550083 h 5830732"/>
              <a:gd name="connsiteX1" fmla="*/ 3198475 w 6382079"/>
              <a:gd name="connsiteY1" fmla="*/ 354601 h 5830732"/>
              <a:gd name="connsiteX2" fmla="*/ 5592051 w 6382079"/>
              <a:gd name="connsiteY2" fmla="*/ 636989 h 5830732"/>
              <a:gd name="connsiteX3" fmla="*/ 5296216 w 6382079"/>
              <a:gd name="connsiteY3" fmla="*/ 3931519 h 5830732"/>
              <a:gd name="connsiteX4" fmla="*/ 6345087 w 6382079"/>
              <a:gd name="connsiteY4" fmla="*/ 4993836 h 5830732"/>
              <a:gd name="connsiteX5" fmla="*/ 5995463 w 6382079"/>
              <a:gd name="connsiteY5" fmla="*/ 5612400 h 5830732"/>
              <a:gd name="connsiteX6" fmla="*/ 4570075 w 6382079"/>
              <a:gd name="connsiteY6" fmla="*/ 5827553 h 5830732"/>
              <a:gd name="connsiteX7" fmla="*/ 2956428 w 6382079"/>
              <a:gd name="connsiteY7" fmla="*/ 5477931 h 5830732"/>
              <a:gd name="connsiteX8" fmla="*/ 2593357 w 6382079"/>
              <a:gd name="connsiteY8" fmla="*/ 4913154 h 5830732"/>
              <a:gd name="connsiteX9" fmla="*/ 2351310 w 6382079"/>
              <a:gd name="connsiteY9" fmla="*/ 838695 h 5830732"/>
              <a:gd name="connsiteX10" fmla="*/ 1141075 w 6382079"/>
              <a:gd name="connsiteY10" fmla="*/ 1470706 h 5830732"/>
              <a:gd name="connsiteX11" fmla="*/ 414934 w 6382079"/>
              <a:gd name="connsiteY11" fmla="*/ 1820330 h 5830732"/>
              <a:gd name="connsiteX12" fmla="*/ 145993 w 6382079"/>
              <a:gd name="connsiteY12" fmla="*/ 2533024 h 5830732"/>
              <a:gd name="connsiteX13" fmla="*/ 2405098 w 6382079"/>
              <a:gd name="connsiteY13" fmla="*/ 4550083 h 5830732"/>
              <a:gd name="connsiteX0" fmla="*/ 2405098 w 6382079"/>
              <a:gd name="connsiteY0" fmla="*/ 4550083 h 5830732"/>
              <a:gd name="connsiteX1" fmla="*/ 3198475 w 6382079"/>
              <a:gd name="connsiteY1" fmla="*/ 354601 h 5830732"/>
              <a:gd name="connsiteX2" fmla="*/ 5592051 w 6382079"/>
              <a:gd name="connsiteY2" fmla="*/ 636989 h 5830732"/>
              <a:gd name="connsiteX3" fmla="*/ 5296216 w 6382079"/>
              <a:gd name="connsiteY3" fmla="*/ 3931519 h 5830732"/>
              <a:gd name="connsiteX4" fmla="*/ 6345087 w 6382079"/>
              <a:gd name="connsiteY4" fmla="*/ 4993836 h 5830732"/>
              <a:gd name="connsiteX5" fmla="*/ 5995463 w 6382079"/>
              <a:gd name="connsiteY5" fmla="*/ 5612400 h 5830732"/>
              <a:gd name="connsiteX6" fmla="*/ 4570075 w 6382079"/>
              <a:gd name="connsiteY6" fmla="*/ 5827553 h 5830732"/>
              <a:gd name="connsiteX7" fmla="*/ 2956428 w 6382079"/>
              <a:gd name="connsiteY7" fmla="*/ 5477931 h 5830732"/>
              <a:gd name="connsiteX8" fmla="*/ 2593357 w 6382079"/>
              <a:gd name="connsiteY8" fmla="*/ 4913154 h 5830732"/>
              <a:gd name="connsiteX9" fmla="*/ 2351310 w 6382079"/>
              <a:gd name="connsiteY9" fmla="*/ 838695 h 5830732"/>
              <a:gd name="connsiteX10" fmla="*/ 1141075 w 6382079"/>
              <a:gd name="connsiteY10" fmla="*/ 1470706 h 5830732"/>
              <a:gd name="connsiteX11" fmla="*/ 414934 w 6382079"/>
              <a:gd name="connsiteY11" fmla="*/ 1820330 h 5830732"/>
              <a:gd name="connsiteX12" fmla="*/ 145993 w 6382079"/>
              <a:gd name="connsiteY12" fmla="*/ 2533024 h 5830732"/>
              <a:gd name="connsiteX13" fmla="*/ 2405098 w 6382079"/>
              <a:gd name="connsiteY13" fmla="*/ 4550083 h 5830732"/>
              <a:gd name="connsiteX0" fmla="*/ 2405098 w 6382079"/>
              <a:gd name="connsiteY0" fmla="*/ 4550083 h 5830732"/>
              <a:gd name="connsiteX1" fmla="*/ 3198475 w 6382079"/>
              <a:gd name="connsiteY1" fmla="*/ 354601 h 5830732"/>
              <a:gd name="connsiteX2" fmla="*/ 5592051 w 6382079"/>
              <a:gd name="connsiteY2" fmla="*/ 636989 h 5830732"/>
              <a:gd name="connsiteX3" fmla="*/ 5296216 w 6382079"/>
              <a:gd name="connsiteY3" fmla="*/ 3931519 h 5830732"/>
              <a:gd name="connsiteX4" fmla="*/ 6345087 w 6382079"/>
              <a:gd name="connsiteY4" fmla="*/ 4993836 h 5830732"/>
              <a:gd name="connsiteX5" fmla="*/ 5995463 w 6382079"/>
              <a:gd name="connsiteY5" fmla="*/ 5612400 h 5830732"/>
              <a:gd name="connsiteX6" fmla="*/ 4570075 w 6382079"/>
              <a:gd name="connsiteY6" fmla="*/ 5827553 h 5830732"/>
              <a:gd name="connsiteX7" fmla="*/ 2956428 w 6382079"/>
              <a:gd name="connsiteY7" fmla="*/ 5477931 h 5830732"/>
              <a:gd name="connsiteX8" fmla="*/ 2593357 w 6382079"/>
              <a:gd name="connsiteY8" fmla="*/ 4913154 h 5830732"/>
              <a:gd name="connsiteX9" fmla="*/ 2351310 w 6382079"/>
              <a:gd name="connsiteY9" fmla="*/ 838695 h 5830732"/>
              <a:gd name="connsiteX10" fmla="*/ 1141075 w 6382079"/>
              <a:gd name="connsiteY10" fmla="*/ 1121083 h 5830732"/>
              <a:gd name="connsiteX11" fmla="*/ 414934 w 6382079"/>
              <a:gd name="connsiteY11" fmla="*/ 1820330 h 5830732"/>
              <a:gd name="connsiteX12" fmla="*/ 145993 w 6382079"/>
              <a:gd name="connsiteY12" fmla="*/ 2533024 h 5830732"/>
              <a:gd name="connsiteX13" fmla="*/ 2405098 w 6382079"/>
              <a:gd name="connsiteY13" fmla="*/ 4550083 h 5830732"/>
              <a:gd name="connsiteX0" fmla="*/ 2417979 w 6394960"/>
              <a:gd name="connsiteY0" fmla="*/ 4550083 h 5830732"/>
              <a:gd name="connsiteX1" fmla="*/ 3211356 w 6394960"/>
              <a:gd name="connsiteY1" fmla="*/ 354601 h 5830732"/>
              <a:gd name="connsiteX2" fmla="*/ 5604932 w 6394960"/>
              <a:gd name="connsiteY2" fmla="*/ 636989 h 5830732"/>
              <a:gd name="connsiteX3" fmla="*/ 5309097 w 6394960"/>
              <a:gd name="connsiteY3" fmla="*/ 3931519 h 5830732"/>
              <a:gd name="connsiteX4" fmla="*/ 6357968 w 6394960"/>
              <a:gd name="connsiteY4" fmla="*/ 4993836 h 5830732"/>
              <a:gd name="connsiteX5" fmla="*/ 6008344 w 6394960"/>
              <a:gd name="connsiteY5" fmla="*/ 5612400 h 5830732"/>
              <a:gd name="connsiteX6" fmla="*/ 4582956 w 6394960"/>
              <a:gd name="connsiteY6" fmla="*/ 5827553 h 5830732"/>
              <a:gd name="connsiteX7" fmla="*/ 2969309 w 6394960"/>
              <a:gd name="connsiteY7" fmla="*/ 5477931 h 5830732"/>
              <a:gd name="connsiteX8" fmla="*/ 2606238 w 6394960"/>
              <a:gd name="connsiteY8" fmla="*/ 4913154 h 5830732"/>
              <a:gd name="connsiteX9" fmla="*/ 2364191 w 6394960"/>
              <a:gd name="connsiteY9" fmla="*/ 838695 h 5830732"/>
              <a:gd name="connsiteX10" fmla="*/ 1153956 w 6394960"/>
              <a:gd name="connsiteY10" fmla="*/ 1121083 h 5830732"/>
              <a:gd name="connsiteX11" fmla="*/ 387474 w 6394960"/>
              <a:gd name="connsiteY11" fmla="*/ 1524495 h 5830732"/>
              <a:gd name="connsiteX12" fmla="*/ 158874 w 6394960"/>
              <a:gd name="connsiteY12" fmla="*/ 2533024 h 5830732"/>
              <a:gd name="connsiteX13" fmla="*/ 2417979 w 6394960"/>
              <a:gd name="connsiteY13" fmla="*/ 4550083 h 58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4960" h="5830732">
                <a:moveTo>
                  <a:pt x="2417979" y="4550083"/>
                </a:moveTo>
                <a:cubicBezTo>
                  <a:pt x="2926726" y="4187012"/>
                  <a:pt x="2680197" y="1006783"/>
                  <a:pt x="3211356" y="354601"/>
                </a:cubicBezTo>
                <a:cubicBezTo>
                  <a:pt x="3742515" y="-297581"/>
                  <a:pt x="5255309" y="40836"/>
                  <a:pt x="5604932" y="636989"/>
                </a:cubicBezTo>
                <a:cubicBezTo>
                  <a:pt x="5954555" y="1233142"/>
                  <a:pt x="5183591" y="3205378"/>
                  <a:pt x="5309097" y="3931519"/>
                </a:cubicBezTo>
                <a:cubicBezTo>
                  <a:pt x="5434603" y="4657660"/>
                  <a:pt x="6241427" y="4713689"/>
                  <a:pt x="6357968" y="4993836"/>
                </a:cubicBezTo>
                <a:cubicBezTo>
                  <a:pt x="6474509" y="5273983"/>
                  <a:pt x="6304179" y="5473447"/>
                  <a:pt x="6008344" y="5612400"/>
                </a:cubicBezTo>
                <a:cubicBezTo>
                  <a:pt x="5712509" y="5751353"/>
                  <a:pt x="5089462" y="5849964"/>
                  <a:pt x="4582956" y="5827553"/>
                </a:cubicBezTo>
                <a:cubicBezTo>
                  <a:pt x="4076450" y="5805142"/>
                  <a:pt x="3298762" y="5630331"/>
                  <a:pt x="2969309" y="5477931"/>
                </a:cubicBezTo>
                <a:cubicBezTo>
                  <a:pt x="2639856" y="5325531"/>
                  <a:pt x="2774326" y="5309842"/>
                  <a:pt x="2606238" y="4913154"/>
                </a:cubicBezTo>
                <a:cubicBezTo>
                  <a:pt x="2438150" y="4516466"/>
                  <a:pt x="2606238" y="1470707"/>
                  <a:pt x="2364191" y="838695"/>
                </a:cubicBezTo>
                <a:cubicBezTo>
                  <a:pt x="2122144" y="206683"/>
                  <a:pt x="1483409" y="1006783"/>
                  <a:pt x="1153956" y="1121083"/>
                </a:cubicBezTo>
                <a:cubicBezTo>
                  <a:pt x="824503" y="1235383"/>
                  <a:pt x="611592" y="1347442"/>
                  <a:pt x="387474" y="1524495"/>
                </a:cubicBezTo>
                <a:cubicBezTo>
                  <a:pt x="82674" y="1674654"/>
                  <a:pt x="-179543" y="2028759"/>
                  <a:pt x="158874" y="2533024"/>
                </a:cubicBezTo>
                <a:cubicBezTo>
                  <a:pt x="497291" y="3037289"/>
                  <a:pt x="1909232" y="4913154"/>
                  <a:pt x="2417979" y="4550083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9204"/>
          <a:stretch/>
        </p:blipFill>
        <p:spPr bwMode="auto">
          <a:xfrm>
            <a:off x="6464574" y="1461655"/>
            <a:ext cx="10680426" cy="53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r="1090" b="9204"/>
          <a:stretch/>
        </p:blipFill>
        <p:spPr bwMode="auto">
          <a:xfrm>
            <a:off x="-2209800" y="1463841"/>
            <a:ext cx="10564091" cy="53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800" b="1" dirty="0" smtClean="0"/>
              <a:t>Public computing has 3 parts</a:t>
            </a:r>
            <a:endParaRPr lang="en-US" sz="5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6096000"/>
            <a:ext cx="7162800" cy="938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 dirty="0" smtClean="0"/>
              <a:t>(Seattle Community Technology </a:t>
            </a:r>
            <a:r>
              <a:rPr lang="en-US" sz="2200" b="1" dirty="0" err="1" smtClean="0"/>
              <a:t>Dept</a:t>
            </a:r>
            <a:r>
              <a:rPr lang="en-US" sz="2200" b="1" dirty="0" smtClean="0"/>
              <a:t>)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7118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Britannic Bold" panose="020B0903060703020204" pitchFamily="34" charset="0"/>
              </a:rPr>
              <a:t>1</a:t>
            </a:r>
            <a:r>
              <a:rPr lang="en-US" sz="6000" b="1" dirty="0" smtClean="0">
                <a:latin typeface="Britannic Bold" panose="020B0903060703020204" pitchFamily="34" charset="0"/>
              </a:rPr>
              <a:t>. </a:t>
            </a:r>
            <a:r>
              <a:rPr lang="en-US" sz="6000" b="1" dirty="0" smtClean="0"/>
              <a:t>ACCESS = Machines + Internet + IT support</a:t>
            </a:r>
            <a:endParaRPr lang="en-US" sz="6000" b="1" dirty="0"/>
          </a:p>
        </p:txBody>
      </p:sp>
      <p:pic>
        <p:nvPicPr>
          <p:cNvPr id="2050" name="Picture 2" descr="http://reality.usc.edu/wp-content/uploads/2013/11/wifi-hotsp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6493"/>
            <a:ext cx="3048000" cy="28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nawire.com/wp-content/uploads/2011/09/IMG_2551-284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 bwMode="auto">
          <a:xfrm>
            <a:off x="6438900" y="4392704"/>
            <a:ext cx="27051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3.pcadvisor.co.uk/cmsdata/features/3451310/Tablet_Group_test_206PCA_206_Photoshoot-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41" y="4351673"/>
            <a:ext cx="4766346" cy="31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ubblews.com/assets/images/news/1950080608_13944005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 bwMode="auto">
          <a:xfrm>
            <a:off x="-29821" y="1659468"/>
            <a:ext cx="4177835" cy="26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coblender.org/wp-content/uploads/2013/08/thing-o-matic_product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64" y="1663682"/>
            <a:ext cx="2543114" cy="2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apling-inc.com/blog/wp-content/uploads/2010/09/ethernet-cabl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"/>
          <a:stretch/>
        </p:blipFill>
        <p:spPr bwMode="auto">
          <a:xfrm rot="16200000">
            <a:off x="3941767" y="4917487"/>
            <a:ext cx="2892501" cy="21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501</Words>
  <Application>Microsoft Office PowerPoint</Application>
  <PresentationFormat>On-screen Show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Britannic Bold</vt:lpstr>
      <vt:lpstr>Office Theme</vt:lpstr>
      <vt:lpstr>PowerPoint Presentation</vt:lpstr>
      <vt:lpstr>Unit of analysis:  What are you interested in?</vt:lpstr>
      <vt:lpstr>We use a MODEL that identifies four parts to community sustainability</vt:lpstr>
      <vt:lpstr>Our core concepts, our findings</vt:lpstr>
      <vt:lpstr>Then, what’s the unit of observation? How many cases will you study?</vt:lpstr>
      <vt:lpstr>Our findings—confirmed by the American Library Association—are that public computing is an indicator of a community that is sustainable in the digital age.  So let’s take that as our dependent variable…</vt:lpstr>
      <vt:lpstr>So we’d focus on this portion of reality:</vt:lpstr>
      <vt:lpstr>Public computing has 3 parts</vt:lpstr>
      <vt:lpstr>1. ACCESS = Machines + Internet + IT support</vt:lpstr>
      <vt:lpstr>2. LITERACY = Skills, yes, plus cybernavigators  (or tech volunteers) + community organizing </vt:lpstr>
      <vt:lpstr>3. CONTENT = Email + Job hunting + Photos + Video + Local &amp; Family history + Wikis + Health + eBooks…</vt:lpstr>
      <vt:lpstr>Metrics are a mapping from concepts to measurements …your metrics may differ</vt:lpstr>
      <vt:lpstr>From big concepts to measurements</vt:lpstr>
      <vt:lpstr>Then, what aspects of the community support or inhibit that public computing? [independent variable]</vt:lpstr>
      <vt:lpstr>Thanks for listening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Williams Adm</dc:creator>
  <cp:lastModifiedBy>Kate Williams Adm</cp:lastModifiedBy>
  <cp:revision>25</cp:revision>
  <cp:lastPrinted>2014-03-15T02:59:01Z</cp:lastPrinted>
  <dcterms:created xsi:type="dcterms:W3CDTF">2014-03-15T00:01:13Z</dcterms:created>
  <dcterms:modified xsi:type="dcterms:W3CDTF">2014-03-27T17:49:39Z</dcterms:modified>
</cp:coreProperties>
</file>