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3" r:id="rId4"/>
    <p:sldId id="258" r:id="rId5"/>
    <p:sldId id="261" r:id="rId6"/>
    <p:sldId id="259" r:id="rId7"/>
    <p:sldId id="264" r:id="rId8"/>
    <p:sldId id="260" r:id="rId9"/>
    <p:sldId id="265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ritannic Bold" panose="020B0903060703020204" pitchFamily="3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1" autoAdjust="0"/>
  </p:normalViewPr>
  <p:slideViewPr>
    <p:cSldViewPr>
      <p:cViewPr>
        <p:scale>
          <a:sx n="40" d="100"/>
          <a:sy n="40" d="100"/>
        </p:scale>
        <p:origin x="-2766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9D7BA-65ED-4F8E-8949-1D3D68D439F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1EEB0-9671-4C0A-893D-A7AB7FD3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3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7D32C-CC56-4051-9772-84177CC6CAA8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39CCC-307C-4ECA-9277-51E8B9D0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39CCC-307C-4ECA-9277-51E8B9D0EA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9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2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6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820-F0AF-4E82-86F1-F2179AA4238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5820-F0AF-4E82-86F1-F2179AA4238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4166-2C0E-499C-8230-D495FAD2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0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gif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atewill@illinois.edu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lenstr2@illinoi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314838">
            <a:off x="-911604" y="2216484"/>
            <a:ext cx="10972800" cy="23622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144000" cy="5105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Saturday, March 15 9:15-10:15 am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PLA </a:t>
            </a:r>
            <a:r>
              <a:rPr lang="en-US" sz="3600" b="1" dirty="0" err="1" smtClean="0">
                <a:solidFill>
                  <a:schemeClr val="tx1"/>
                </a:solidFill>
              </a:rPr>
              <a:t>ConverStation</a:t>
            </a:r>
            <a:r>
              <a:rPr lang="en-US" sz="3600" b="1" dirty="0">
                <a:solidFill>
                  <a:schemeClr val="tx1"/>
                </a:solidFill>
              </a:rPr>
              <a:t>: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42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Powerful Public Computing Programs</a:t>
            </a:r>
            <a:r>
              <a:rPr lang="en-US" sz="36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Britannic Bold" panose="020B0903060703020204" pitchFamily="34" charset="0"/>
              </a:rPr>
            </a:br>
            <a:r>
              <a:rPr lang="en-US" sz="66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with Low-To-No Budgets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Kate Williams and Noah </a:t>
            </a:r>
            <a:r>
              <a:rPr lang="en-US" sz="3600" b="1" dirty="0" err="1" smtClean="0">
                <a:solidFill>
                  <a:schemeClr val="tx1"/>
                </a:solidFill>
              </a:rPr>
              <a:t>Lenstra</a:t>
            </a:r>
            <a:endParaRPr lang="en-US" sz="3600" b="1" dirty="0" smtClean="0">
              <a:solidFill>
                <a:schemeClr val="tx1"/>
              </a:solidFill>
            </a:endParaRPr>
          </a:p>
          <a:p>
            <a:endParaRPr lang="en-US" sz="36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32" y="5626768"/>
            <a:ext cx="1860433" cy="1143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" y="5646824"/>
            <a:ext cx="88455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"/>
          <a:stretch/>
        </p:blipFill>
        <p:spPr bwMode="auto">
          <a:xfrm>
            <a:off x="-703385" y="1160585"/>
            <a:ext cx="10680426" cy="628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Include ALL THREE PARTS of public computing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118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Britannic Bold" panose="020B0903060703020204" pitchFamily="34" charset="0"/>
              </a:rPr>
              <a:t>1</a:t>
            </a:r>
            <a:r>
              <a:rPr lang="en-US" sz="6000" b="1" dirty="0" smtClean="0">
                <a:latin typeface="Britannic Bold" panose="020B0903060703020204" pitchFamily="34" charset="0"/>
              </a:rPr>
              <a:t>. </a:t>
            </a:r>
            <a:r>
              <a:rPr lang="en-US" sz="6000" b="1" dirty="0" smtClean="0"/>
              <a:t>ACCESS = Machines + Internet + IT support</a:t>
            </a:r>
            <a:endParaRPr lang="en-US" sz="6000" b="1" dirty="0"/>
          </a:p>
        </p:txBody>
      </p:sp>
      <p:pic>
        <p:nvPicPr>
          <p:cNvPr id="2050" name="Picture 2" descr="http://reality.usc.edu/wp-content/uploads/2013/11/wifi-hotspo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56493"/>
            <a:ext cx="3048000" cy="289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innawire.com/wp-content/uploads/2011/09/IMG_2551-284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/>
          <a:stretch/>
        </p:blipFill>
        <p:spPr bwMode="auto">
          <a:xfrm>
            <a:off x="6438900" y="4419598"/>
            <a:ext cx="27051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3.pcadvisor.co.uk/cmsdata/features/3451310/Tablet_Group_test_206PCA_206_Photoshoot-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41" y="4378567"/>
            <a:ext cx="4766346" cy="317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ubblews.com/assets/images/news/1950080608_13944005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"/>
          <a:stretch/>
        </p:blipFill>
        <p:spPr bwMode="auto">
          <a:xfrm rot="21199000">
            <a:off x="-29821" y="1901355"/>
            <a:ext cx="4177835" cy="26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coblender.org/wp-content/uploads/2013/08/thing-o-matic_product_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64" y="1663682"/>
            <a:ext cx="2543114" cy="27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apling-inc.com/blog/wp-content/uploads/2010/09/ethernet-cabl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1"/>
          <a:stretch/>
        </p:blipFill>
        <p:spPr bwMode="auto">
          <a:xfrm rot="16200000">
            <a:off x="3941767" y="4917487"/>
            <a:ext cx="2892501" cy="21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7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 rot="-300000">
            <a:off x="-722731" y="786563"/>
            <a:ext cx="11125200" cy="160325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8"/>
            <a:ext cx="8229600" cy="1143000"/>
          </a:xfrm>
          <a:noFill/>
          <a:ln w="3175">
            <a:noFill/>
          </a:ln>
        </p:spPr>
        <p:txBody>
          <a:bodyPr wrap="none">
            <a:normAutofit/>
          </a:bodyPr>
          <a:lstStyle/>
          <a:p>
            <a:r>
              <a:rPr lang="en-US" sz="6600" dirty="0" err="1" smtClean="0">
                <a:latin typeface="Britannic Bold" panose="020B0903060703020204" pitchFamily="34" charset="0"/>
              </a:rPr>
              <a:t>Conversate</a:t>
            </a:r>
            <a:r>
              <a:rPr lang="en-US" sz="6600" dirty="0" smtClean="0">
                <a:latin typeface="Britannic Bold" panose="020B0903060703020204" pitchFamily="34" charset="0"/>
              </a:rPr>
              <a:t>: Access</a:t>
            </a:r>
            <a:endParaRPr lang="en-US" sz="6600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5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What’s your name? Your town?</a:t>
            </a:r>
          </a:p>
          <a:p>
            <a:pPr marL="0" indent="0">
              <a:buNone/>
            </a:pPr>
            <a:r>
              <a:rPr lang="en-US" sz="4800" b="1" dirty="0" smtClean="0"/>
              <a:t>What’s your library’s access?</a:t>
            </a:r>
          </a:p>
          <a:p>
            <a:pPr marL="0" indent="0">
              <a:buNone/>
            </a:pPr>
            <a:r>
              <a:rPr lang="en-US" sz="4800" b="1" dirty="0" smtClean="0"/>
              <a:t>What </a:t>
            </a:r>
            <a:r>
              <a:rPr lang="en-US" sz="4800" b="1" dirty="0"/>
              <a:t>are the </a:t>
            </a:r>
            <a:r>
              <a:rPr lang="en-US" sz="4800" b="1" dirty="0" smtClean="0"/>
              <a:t>current issues</a:t>
            </a:r>
            <a:r>
              <a:rPr lang="en-US" sz="4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9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echicago.illinois.edu/CyberNavLOGOn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4156" y="4495800"/>
            <a:ext cx="2362200" cy="2348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5410200" cy="2667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b="1" dirty="0" smtClean="0">
                <a:latin typeface="Britannic Bold" panose="020B0903060703020204" pitchFamily="34" charset="0"/>
              </a:rPr>
              <a:t>2. </a:t>
            </a:r>
            <a:r>
              <a:rPr lang="en-US" sz="4700" b="1" dirty="0"/>
              <a:t>LITERACY = </a:t>
            </a:r>
            <a:r>
              <a:rPr lang="en-US" sz="4700" b="1" dirty="0" err="1" smtClean="0"/>
              <a:t>Cybernavigators</a:t>
            </a:r>
            <a:r>
              <a:rPr lang="en-US" sz="4700" b="1" dirty="0"/>
              <a:t> </a:t>
            </a:r>
            <a:r>
              <a:rPr lang="en-US" sz="4700" b="1" dirty="0" smtClean="0"/>
              <a:t/>
            </a:r>
            <a:br>
              <a:rPr lang="en-US" sz="4700" b="1" dirty="0" smtClean="0"/>
            </a:br>
            <a:r>
              <a:rPr lang="en-US" sz="4700" b="1" dirty="0" smtClean="0"/>
              <a:t>(or tech </a:t>
            </a:r>
            <a:r>
              <a:rPr lang="en-US" sz="4700" b="1" dirty="0"/>
              <a:t>volunteers) + community organizing</a:t>
            </a:r>
            <a:br>
              <a:rPr lang="en-US" sz="4700" b="1" dirty="0"/>
            </a:br>
            <a:endParaRPr lang="en-US" sz="47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3" t="24902" r="12919" b="6190"/>
          <a:stretch/>
        </p:blipFill>
        <p:spPr bwMode="auto">
          <a:xfrm rot="231676">
            <a:off x="5088730" y="152400"/>
            <a:ext cx="4237739" cy="312929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1" r="134"/>
          <a:stretch/>
        </p:blipFill>
        <p:spPr>
          <a:xfrm rot="21408846">
            <a:off x="77291" y="2861885"/>
            <a:ext cx="6789420" cy="41154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23424" y="3320185"/>
            <a:ext cx="216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comics and logo, search on </a:t>
            </a:r>
            <a:r>
              <a:rPr lang="en-US" b="1" dirty="0" err="1" smtClean="0"/>
              <a:t>Cybernavigator</a:t>
            </a:r>
            <a:r>
              <a:rPr lang="en-US" b="1" dirty="0" smtClean="0"/>
              <a:t> Stories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2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-300000">
            <a:off x="-722731" y="634163"/>
            <a:ext cx="11125200" cy="160325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1512"/>
            <a:ext cx="8229600" cy="1143000"/>
          </a:xfrm>
          <a:noFill/>
          <a:ln w="3175">
            <a:noFill/>
          </a:ln>
        </p:spPr>
        <p:txBody>
          <a:bodyPr wrap="none">
            <a:normAutofit/>
          </a:bodyPr>
          <a:lstStyle/>
          <a:p>
            <a:r>
              <a:rPr lang="en-US" sz="6600" dirty="0" err="1" smtClean="0">
                <a:latin typeface="Britannic Bold" panose="020B0903060703020204" pitchFamily="34" charset="0"/>
              </a:rPr>
              <a:t>Conversate</a:t>
            </a:r>
            <a:r>
              <a:rPr lang="en-US" sz="6600" dirty="0" smtClean="0">
                <a:latin typeface="Britannic Bold" panose="020B0903060703020204" pitchFamily="34" charset="0"/>
              </a:rPr>
              <a:t>: Literacy</a:t>
            </a:r>
            <a:endParaRPr lang="en-US" sz="6600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03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Could any of this work for you?  </a:t>
            </a:r>
          </a:p>
          <a:p>
            <a:pPr marL="0" indent="0">
              <a:buNone/>
            </a:pPr>
            <a:r>
              <a:rPr lang="en-US" sz="4800" b="1" dirty="0" smtClean="0"/>
              <a:t>How would you adapt it?  </a:t>
            </a:r>
          </a:p>
          <a:p>
            <a:pPr marL="0" indent="0">
              <a:buNone/>
            </a:pPr>
            <a:r>
              <a:rPr lang="en-US" sz="4800" b="1" dirty="0" smtClean="0"/>
              <a:t>What else do you do?</a:t>
            </a:r>
          </a:p>
          <a:p>
            <a:pPr marL="0" indent="0">
              <a:buNone/>
            </a:pPr>
            <a:r>
              <a:rPr lang="en-US" sz="4800" b="1" dirty="0" smtClean="0"/>
              <a:t>What else </a:t>
            </a:r>
            <a:r>
              <a:rPr lang="en-US" sz="4800" b="1" u="sng" dirty="0" smtClean="0"/>
              <a:t>could</a:t>
            </a:r>
            <a:r>
              <a:rPr lang="en-US" sz="4800" b="1" dirty="0" smtClean="0"/>
              <a:t> you do?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69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chool.discoveryeducation.com/clipart/images/sm-camer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55" y="5128182"/>
            <a:ext cx="1769083" cy="89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Autofit/>
          </a:bodyPr>
          <a:lstStyle/>
          <a:p>
            <a:pPr>
              <a:tabLst>
                <a:tab pos="3324225" algn="l"/>
              </a:tabLst>
            </a:pPr>
            <a:r>
              <a:rPr lang="en-US" sz="6000" b="1" dirty="0" smtClean="0">
                <a:latin typeface="Britannic Bold" panose="020B0903060703020204" pitchFamily="34" charset="0"/>
              </a:rPr>
              <a:t>3. </a:t>
            </a:r>
            <a:r>
              <a:rPr lang="en-US" sz="4800" b="1" dirty="0" smtClean="0"/>
              <a:t>CONTENT = Email + Job hunting + Photos + Video + Local &amp; Family history + Wikis + Health + eBooks…</a:t>
            </a:r>
            <a:endParaRPr lang="en-US" sz="4800" b="1" dirty="0"/>
          </a:p>
        </p:txBody>
      </p:sp>
      <p:pic>
        <p:nvPicPr>
          <p:cNvPr id="5" name="Picture 4" descr="http://localwiki.net/static/theme/img/logo.7325c8eae908.png"/>
          <p:cNvPicPr/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" y="2743200"/>
            <a:ext cx="1965789" cy="50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19104" r="78179" b="65672"/>
          <a:stretch/>
        </p:blipFill>
        <p:spPr bwMode="auto">
          <a:xfrm>
            <a:off x="7086600" y="5984521"/>
            <a:ext cx="1962150" cy="79727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46470"/>
            <a:ext cx="2394585" cy="659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"/>
          <a:stretch/>
        </p:blipFill>
        <p:spPr bwMode="auto">
          <a:xfrm rot="21409367">
            <a:off x="2226357" y="2438529"/>
            <a:ext cx="3723909" cy="3480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 descr="http://upload.wikimedia.org/wikipedia/commons/0/00/Amazon_Kindle_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040">
            <a:off x="7841575" y="4103948"/>
            <a:ext cx="1077595" cy="159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b="18750"/>
          <a:stretch/>
        </p:blipFill>
        <p:spPr bwMode="auto">
          <a:xfrm rot="223244">
            <a:off x="4535179" y="5907851"/>
            <a:ext cx="2599764" cy="94298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www.findagrave.com/icons2/findagravewhite.gif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874">
            <a:off x="14694" y="6158304"/>
            <a:ext cx="2096024" cy="5532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8" name="Picture 2" descr="http://eblackcu.net/symposium/eblackcu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98" y="2583477"/>
            <a:ext cx="2981325" cy="95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news.utah.edu/wp-content/uploads/wikipedia_logo_detai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19" y="3535977"/>
            <a:ext cx="1585558" cy="16205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U WIKI"/>
          <p:cNvPicPr/>
          <p:nvPr/>
        </p:nvPicPr>
        <p:blipFill>
          <a:blip r:embed="rId1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9" y="3519935"/>
            <a:ext cx="4263949" cy="2169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 rot="-300000">
            <a:off x="-722731" y="862763"/>
            <a:ext cx="11125200" cy="160325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  <a:noFill/>
          <a:ln w="3175">
            <a:noFill/>
          </a:ln>
        </p:spPr>
        <p:txBody>
          <a:bodyPr wrap="none">
            <a:normAutofit/>
          </a:bodyPr>
          <a:lstStyle/>
          <a:p>
            <a:r>
              <a:rPr lang="en-US" sz="6600" dirty="0" err="1" smtClean="0">
                <a:latin typeface="Britannic Bold" panose="020B0903060703020204" pitchFamily="34" charset="0"/>
              </a:rPr>
              <a:t>Conversate</a:t>
            </a:r>
            <a:r>
              <a:rPr lang="en-US" sz="6600" dirty="0" smtClean="0">
                <a:latin typeface="Britannic Bold" panose="020B0903060703020204" pitchFamily="34" charset="0"/>
              </a:rPr>
              <a:t>: Content</a:t>
            </a:r>
            <a:endParaRPr lang="en-US" sz="6600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1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Could any of this work for you?  </a:t>
            </a:r>
          </a:p>
          <a:p>
            <a:pPr marL="0" indent="0">
              <a:buNone/>
            </a:pPr>
            <a:r>
              <a:rPr lang="en-US" sz="4800" b="1" dirty="0" smtClean="0"/>
              <a:t>How would you adapt it?  </a:t>
            </a:r>
          </a:p>
          <a:p>
            <a:pPr marL="0" indent="0">
              <a:buNone/>
            </a:pPr>
            <a:r>
              <a:rPr lang="en-US" sz="4800" b="1" dirty="0" smtClean="0"/>
              <a:t>What else do you do?</a:t>
            </a:r>
          </a:p>
          <a:p>
            <a:pPr marL="0" indent="0">
              <a:buNone/>
            </a:pPr>
            <a:r>
              <a:rPr lang="en-US" sz="4800" b="1" dirty="0" smtClean="0"/>
              <a:t>What else </a:t>
            </a:r>
            <a:r>
              <a:rPr lang="en-US" sz="4800" b="1" u="sng" dirty="0" smtClean="0"/>
              <a:t>could</a:t>
            </a:r>
            <a:r>
              <a:rPr lang="en-US" sz="4800" b="1" dirty="0" smtClean="0"/>
              <a:t> you do?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8597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1" t="16450" r="33368" b="3060"/>
          <a:stretch/>
        </p:blipFill>
        <p:spPr bwMode="auto">
          <a:xfrm rot="323620">
            <a:off x="5697283" y="2197488"/>
            <a:ext cx="3187353" cy="4388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-300000">
            <a:off x="-713206" y="481458"/>
            <a:ext cx="11125200" cy="1763575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1695"/>
            <a:ext cx="8229600" cy="1143000"/>
          </a:xfrm>
          <a:noFill/>
          <a:ln w="3175">
            <a:noFill/>
          </a:ln>
        </p:spPr>
        <p:txBody>
          <a:bodyPr wrap="none">
            <a:normAutofit/>
          </a:bodyPr>
          <a:lstStyle/>
          <a:p>
            <a:r>
              <a:rPr lang="en-US" sz="6600" dirty="0" smtClean="0">
                <a:latin typeface="Britannic Bold" panose="020B0903060703020204" pitchFamily="34" charset="0"/>
              </a:rPr>
              <a:t>Thanks for sharing!</a:t>
            </a:r>
            <a:endParaRPr lang="en-US" sz="6600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8194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smtClean="0"/>
              <a:t>And thanks </a:t>
            </a:r>
            <a:br>
              <a:rPr lang="en-US" sz="3400" b="1" dirty="0" smtClean="0"/>
            </a:br>
            <a:r>
              <a:rPr lang="en-US" sz="3400" b="1" dirty="0" smtClean="0"/>
              <a:t>for your feedback :-)</a:t>
            </a:r>
          </a:p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r>
              <a:rPr lang="en-US" sz="3400" b="1" dirty="0" smtClean="0"/>
              <a:t>Kate Williams &amp; Noah </a:t>
            </a:r>
            <a:r>
              <a:rPr lang="en-US" sz="3400" b="1" dirty="0" err="1" smtClean="0"/>
              <a:t>Lenstra</a:t>
            </a:r>
            <a:endParaRPr lang="en-US" sz="3400" b="1" dirty="0" smtClean="0"/>
          </a:p>
          <a:p>
            <a:pPr marL="0" indent="0">
              <a:buNone/>
            </a:pPr>
            <a:r>
              <a:rPr lang="en-US" sz="3400" b="1" dirty="0" smtClean="0">
                <a:hlinkClick r:id="rId3"/>
              </a:rPr>
              <a:t>katewill@illinois.edu</a:t>
            </a:r>
            <a:r>
              <a:rPr lang="en-US" sz="3400" b="1" dirty="0" smtClean="0"/>
              <a:t>, </a:t>
            </a:r>
            <a:br>
              <a:rPr lang="en-US" sz="3400" b="1" dirty="0" smtClean="0"/>
            </a:br>
            <a:r>
              <a:rPr lang="en-US" sz="3400" b="1" dirty="0" smtClean="0">
                <a:hlinkClick r:id="rId4"/>
              </a:rPr>
              <a:t>nlenstr2@illinois.edu</a:t>
            </a:r>
            <a:r>
              <a:rPr lang="en-US" sz="3400" b="1" dirty="0" smtClean="0"/>
              <a:t> 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4793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154</Words>
  <Application>Microsoft Office PowerPoint</Application>
  <PresentationFormat>On-screen Show (4:3)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Britannic Bold</vt:lpstr>
      <vt:lpstr>Office Theme</vt:lpstr>
      <vt:lpstr>PowerPoint Presentation</vt:lpstr>
      <vt:lpstr>Include ALL THREE PARTS of public computing</vt:lpstr>
      <vt:lpstr>1. ACCESS = Machines + Internet + IT support</vt:lpstr>
      <vt:lpstr>Conversate: Access</vt:lpstr>
      <vt:lpstr>2. LITERACY = Cybernavigators  (or tech volunteers) + community organizing </vt:lpstr>
      <vt:lpstr>Conversate: Literacy</vt:lpstr>
      <vt:lpstr>3. CONTENT = Email + Job hunting + Photos + Video + Local &amp; Family history + Wikis + Health + eBooks…</vt:lpstr>
      <vt:lpstr>Conversate: Content</vt:lpstr>
      <vt:lpstr>Thanks for sharing!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Williams Adm</dc:creator>
  <cp:lastModifiedBy>Kate Williams Adm</cp:lastModifiedBy>
  <cp:revision>14</cp:revision>
  <cp:lastPrinted>2014-03-15T02:59:01Z</cp:lastPrinted>
  <dcterms:created xsi:type="dcterms:W3CDTF">2014-03-15T00:01:13Z</dcterms:created>
  <dcterms:modified xsi:type="dcterms:W3CDTF">2014-03-15T03:27:42Z</dcterms:modified>
</cp:coreProperties>
</file>